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96" r:id="rId4"/>
    <p:sldId id="257" r:id="rId5"/>
    <p:sldId id="300" r:id="rId6"/>
    <p:sldId id="319" r:id="rId7"/>
    <p:sldId id="303" r:id="rId8"/>
    <p:sldId id="305" r:id="rId9"/>
    <p:sldId id="307" r:id="rId10"/>
    <p:sldId id="308" r:id="rId11"/>
    <p:sldId id="315" r:id="rId12"/>
    <p:sldId id="326" r:id="rId13"/>
    <p:sldId id="329" r:id="rId14"/>
    <p:sldId id="330" r:id="rId15"/>
    <p:sldId id="331" r:id="rId16"/>
    <p:sldId id="321" r:id="rId17"/>
    <p:sldId id="332" r:id="rId18"/>
    <p:sldId id="324" r:id="rId19"/>
    <p:sldId id="309" r:id="rId20"/>
    <p:sldId id="317" r:id="rId21"/>
    <p:sldId id="323" r:id="rId22"/>
    <p:sldId id="325" r:id="rId23"/>
    <p:sldId id="3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64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5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8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194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69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606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03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36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529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901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4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95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18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70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78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346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0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73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80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2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20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5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874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36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30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11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/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794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3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5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0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5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0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6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8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5E5AD-EB0B-4CA8-9DF6-5CC2B6FF49D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190-29F5-4EBE-80F4-1EE1AF464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69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/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6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pic>
        <p:nvPicPr>
          <p:cNvPr id="18" name="Picture 4" descr="Cross section of young plant and roots">
            <a:extLst>
              <a:ext uri="{FF2B5EF4-FFF2-40B4-BE49-F238E27FC236}">
                <a16:creationId xmlns:a16="http://schemas.microsoft.com/office/drawing/2014/main" id="{78322DB3-92EA-766C-38D2-B988CFF62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5" b="15334"/>
          <a:stretch/>
        </p:blipFill>
        <p:spPr>
          <a:xfrm>
            <a:off x="20" y="-133372"/>
            <a:ext cx="12191977" cy="685802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3AB-05C2-FCCD-7662-83B1AB3C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9639221" cy="31780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/>
              <a:t>Mid Project Submission</a:t>
            </a:r>
            <a:br>
              <a:rPr lang="en-US" b="1" dirty="0"/>
            </a:br>
            <a:br>
              <a:rPr lang="en-US" b="1" dirty="0"/>
            </a:br>
            <a:r>
              <a:rPr lang="en-US" altLang="zh-CN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 DISEASE CLASSIFICATION</a:t>
            </a:r>
            <a:b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BY:</a:t>
            </a:r>
            <a:b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 NINJAS</a:t>
            </a:r>
            <a:br>
              <a:rPr lang="en-US" altLang="zh-CN" sz="3600" b="1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6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59155"/>
            <a:ext cx="5221605" cy="160845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US" dirty="0">
                <a:sym typeface="+mn-ea"/>
              </a:rPr>
            </a:b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DATASET OVERVIEW AND</a:t>
            </a:r>
            <a:b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</a:b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CHARACTERISTICS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635" y="2553970"/>
            <a:ext cx="5220970" cy="430403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7500"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recreated using offline augmentation from the original dataset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Contains approximately 87,000 RGB images of healthy and diseased crop leaves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into 38 different classes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and validation set divided in an 80/20 ratio while preserving the directory structure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directory created for prediction purposes containing 33 test images</a:t>
            </a:r>
          </a:p>
        </p:txBody>
      </p:sp>
      <p:pic>
        <p:nvPicPr>
          <p:cNvPr id="4" name="Content Placeholder 3" descr="Screenshot (85)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6187" t="13911" r="36249" b="5432"/>
          <a:stretch>
            <a:fillRect/>
          </a:stretch>
        </p:blipFill>
        <p:spPr>
          <a:xfrm>
            <a:off x="6183630" y="855980"/>
            <a:ext cx="6007735" cy="5999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1985" y="353060"/>
            <a:ext cx="11550015" cy="1216025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br>
              <a:rPr lang="en-US" dirty="0">
                <a:sym typeface="+mn-ea"/>
              </a:rPr>
            </a:br>
            <a:br>
              <a:rPr lang="en-US" dirty="0">
                <a:sym typeface="+mn-ea"/>
              </a:rPr>
            </a:br>
            <a:br>
              <a:rPr lang="en-US" dirty="0">
                <a:sym typeface="+mn-ea"/>
              </a:rPr>
            </a:br>
            <a:br>
              <a:rPr lang="en-US" dirty="0">
                <a:sym typeface="+mn-ea"/>
              </a:rPr>
            </a:br>
            <a:br>
              <a:rPr lang="en-US" dirty="0">
                <a:sym typeface="+mn-ea"/>
              </a:rPr>
            </a:br>
            <a:br>
              <a:rPr lang="en-US" dirty="0">
                <a:sym typeface="+mn-ea"/>
              </a:rPr>
            </a:br>
            <a:br>
              <a:rPr lang="en-US" dirty="0">
                <a:sym typeface="+mn-ea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IMAGE SIZE DISTRIBUTION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Screenshot (86)"/>
          <p:cNvPicPr>
            <a:picLocks noGrp="1" noChangeAspect="1"/>
          </p:cNvPicPr>
          <p:nvPr>
            <p:ph idx="1"/>
          </p:nvPr>
        </p:nvPicPr>
        <p:blipFill>
          <a:blip r:embed="rId2"/>
          <a:srcRect l="6392" t="23876" r="44140" b="13636"/>
          <a:stretch>
            <a:fillRect/>
          </a:stretch>
        </p:blipFill>
        <p:spPr>
          <a:xfrm>
            <a:off x="6446520" y="1958975"/>
            <a:ext cx="5575300" cy="456374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1350" y="1865630"/>
            <a:ext cx="5681980" cy="47701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5000" lnSpcReduction="20000"/>
          </a:bodyPr>
          <a:lstStyle/>
          <a:p>
            <a:pPr algn="just"/>
            <a:r>
              <a:rPr lang="en-US" sz="26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The image size distribution plot reveals a prominent cluster of images with a size of 256 pixels in both height and width, represented by a dark blue dot.</a:t>
            </a:r>
            <a:endParaRPr lang="en-US" sz="266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6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This indicates that a significant portion of the dataset consists of images with consistent dimensions.</a:t>
            </a:r>
            <a:endParaRPr lang="en-US" sz="266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6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The dataset has an average of 3 channels per image, indicating that the images are in RGB format.</a:t>
            </a:r>
            <a:endParaRPr lang="en-US" sz="266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6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The average image resolution of approximately 2.67 indicates a consistent resolution across the dataset.</a:t>
            </a:r>
            <a:endParaRPr lang="en-US" sz="266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6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Understanding the image size distribution, channel information, and resolution can inform preprocessing techniques and model architectures suited for these specific characteristics.</a:t>
            </a:r>
            <a:endParaRPr lang="en-US" sz="266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190" y="459740"/>
            <a:ext cx="5341620" cy="148717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dirty="0"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TEXTURE ANALYSIS IN IMAGE QUALITY ASSESSMENT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7" name="Picture Placeholder 6" descr="Screenshot (88)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847" t="10151" r="26588" b="5721"/>
          <a:stretch>
            <a:fillRect/>
          </a:stretch>
        </p:blipFill>
        <p:spPr>
          <a:xfrm>
            <a:off x="6306820" y="403225"/>
            <a:ext cx="5513070" cy="622363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99440" y="2187575"/>
            <a:ext cx="5182870" cy="4439920"/>
          </a:xfrm>
        </p:spPr>
        <p:txBody>
          <a:bodyPr>
            <a:noAutofit/>
          </a:bodyPr>
          <a:lstStyle/>
          <a:p>
            <a:r>
              <a:rPr lang="en-US" sz="1800" dirty="0"/>
              <a:t>Texture analysis plays a crucial role in evaluating the visual quality of images.</a:t>
            </a:r>
          </a:p>
          <a:p>
            <a:r>
              <a:rPr lang="en-US" sz="1800" dirty="0"/>
              <a:t>It focuses on identifying patterns and textures within an image.</a:t>
            </a:r>
          </a:p>
          <a:p>
            <a:r>
              <a:rPr lang="en-US" sz="1800" dirty="0"/>
              <a:t>Code Implementation and Results: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1800" dirty="0"/>
              <a:t>Perform texture analysis on selected images using the </a:t>
            </a:r>
            <a:r>
              <a:rPr lang="en-US" sz="1800" dirty="0" err="1"/>
              <a:t>Haralick</a:t>
            </a:r>
            <a:r>
              <a:rPr lang="en-US" sz="1800" dirty="0"/>
              <a:t> method.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1800" dirty="0"/>
              <a:t>Compute texture features: contrast, energy, homogeneity, and entropy.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1800" dirty="0"/>
              <a:t>These features provide insights into image characteristics.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1800" dirty="0"/>
              <a:t>Display the computed results for each feature.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7880" y="194310"/>
            <a:ext cx="4464050" cy="1306686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Detection using Pre-trained Model</a:t>
            </a:r>
          </a:p>
        </p:txBody>
      </p:sp>
      <p:pic>
        <p:nvPicPr>
          <p:cNvPr id="7" name="Content Placeholder 6" descr="Screenshot (89)"/>
          <p:cNvPicPr>
            <a:picLocks noGrp="1" noChangeAspect="1"/>
          </p:cNvPicPr>
          <p:nvPr>
            <p:ph idx="1"/>
          </p:nvPr>
        </p:nvPicPr>
        <p:blipFill>
          <a:blip r:embed="rId2"/>
          <a:srcRect l="37088" t="13240" r="21656" b="7083"/>
          <a:stretch>
            <a:fillRect/>
          </a:stretch>
        </p:blipFill>
        <p:spPr>
          <a:xfrm>
            <a:off x="6467475" y="194310"/>
            <a:ext cx="5579745" cy="642429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17880" y="1561380"/>
            <a:ext cx="4464050" cy="5167223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detection plays a crucial role in analyzing plant diseases through computer vision.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a pre-trained model, we performed object detection to identify and locate diseased parts within plant images.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Implementation and Results: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Loaded a pre-trained Faster R-CNN model with ResNet-50 backbone.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Selected an image from the dataset for analysis.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bounding boxes, labels, and scores from the model's predictions.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Visualizing Detected Diseased Parts: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Highlighted the identified diseased parts using bounding boxes.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Displayed the image with the highlighted regions.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Slide Background">
            <a:extLst>
              <a:ext uri="{FF2B5EF4-FFF2-40B4-BE49-F238E27FC236}">
                <a16:creationId xmlns:a16="http://schemas.microsoft.com/office/drawing/2014/main" id="{6B4B266C-6375-4919-9587-2DFF70C9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Small plant growing on soil">
            <a:extLst>
              <a:ext uri="{FF2B5EF4-FFF2-40B4-BE49-F238E27FC236}">
                <a16:creationId xmlns:a16="http://schemas.microsoft.com/office/drawing/2014/main" id="{C8CF5E56-32D4-F89D-CA94-3A053EE54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5" name="Rectangle 87">
            <a:extLst>
              <a:ext uri="{FF2B5EF4-FFF2-40B4-BE49-F238E27FC236}">
                <a16:creationId xmlns:a16="http://schemas.microsoft.com/office/drawing/2014/main" id="{5FDFDEE5-CD3A-4491-B5B9-1C26CE2D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B28A6-DBEE-792A-5D77-70FAE912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3848671"/>
            <a:ext cx="6475476" cy="236105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RESULTS</a:t>
            </a:r>
          </a:p>
        </p:txBody>
      </p:sp>
      <p:sp useBgFill="1">
        <p:nvSpPr>
          <p:cNvPr id="96" name="Rectangle 89">
            <a:extLst>
              <a:ext uri="{FF2B5EF4-FFF2-40B4-BE49-F238E27FC236}">
                <a16:creationId xmlns:a16="http://schemas.microsoft.com/office/drawing/2014/main" id="{0CC2A778-6563-4E7B-A13B-0495A962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16D2114D-230C-4349-B9F3-ED002BB0B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9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2353-2D21-5B4A-5775-90D2BD094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890481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1D1E9-23CD-44C6-1E3D-1C67684AF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1966823"/>
            <a:ext cx="10380572" cy="394227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Alexnet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35  mins epochs 10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val_acc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80</a:t>
            </a:r>
            <a:br>
              <a:rPr lang="en-US" sz="2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ResNet50 144 mins epochs 10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val_acc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85</a:t>
            </a:r>
            <a:br>
              <a:rPr lang="en-US" sz="2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Vgg16 350 mins epochs 10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val_acc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88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140 mins epochs 04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val_acc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93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6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58A7-6931-E597-A25E-1C88E26F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129948"/>
            <a:ext cx="10380573" cy="1432273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PROTOTYPE</a:t>
            </a:r>
          </a:p>
        </p:txBody>
      </p:sp>
      <p:pic>
        <p:nvPicPr>
          <p:cNvPr id="7" name="Content Placeholder 6" descr="A screenshot of a plant disease classification&#10;&#10;Description automatically generated">
            <a:extLst>
              <a:ext uri="{FF2B5EF4-FFF2-40B4-BE49-F238E27FC236}">
                <a16:creationId xmlns:a16="http://schemas.microsoft.com/office/drawing/2014/main" id="{DDD50F7F-C379-36CC-7272-6488ABF2B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1466851"/>
            <a:ext cx="10582275" cy="4886324"/>
          </a:xfrm>
        </p:spPr>
      </p:pic>
    </p:spTree>
    <p:extLst>
      <p:ext uri="{BB962C8B-B14F-4D97-AF65-F5344CB8AC3E}">
        <p14:creationId xmlns:p14="http://schemas.microsoft.com/office/powerpoint/2010/main" val="403952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912A6-E824-65F0-899B-477EC4AA3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582" y="431322"/>
            <a:ext cx="3968783" cy="7504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 CHAT BOT</a:t>
            </a:r>
          </a:p>
        </p:txBody>
      </p:sp>
      <p:pic>
        <p:nvPicPr>
          <p:cNvPr id="5" name="Picture 4" descr="A vintage robot">
            <a:extLst>
              <a:ext uri="{FF2B5EF4-FFF2-40B4-BE49-F238E27FC236}">
                <a16:creationId xmlns:a16="http://schemas.microsoft.com/office/drawing/2014/main" id="{104D1019-D207-DEF1-2007-0D8B040DF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36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980764-3107-8505-E21A-C508E7F46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582" y="1518249"/>
            <a:ext cx="3968783" cy="500332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457200">
              <a:lnSpc>
                <a:spcPct val="100000"/>
              </a:lnSpc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1.Developed a question answering chatbot using GPT index and lang chain.</a:t>
            </a:r>
          </a:p>
          <a:p>
            <a:pPr marL="457200">
              <a:lnSpc>
                <a:spcPct val="100000"/>
              </a:lnSpc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2.The chatbot provides comprehensive information on plant diseases, including diseases affecting various plants.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0000"/>
              </a:lnSpc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3.Offers detailed descriptions, symptoms, and factors contributing to disease development.</a:t>
            </a:r>
          </a:p>
          <a:p>
            <a:pPr marL="457200">
              <a:lnSpc>
                <a:spcPct val="100000"/>
              </a:lnSpc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4.Provides recommendations for reducing the impact of plant diseases through preventive measures and treatment plans.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0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Slide Background">
            <a:extLst>
              <a:ext uri="{FF2B5EF4-FFF2-40B4-BE49-F238E27FC236}">
                <a16:creationId xmlns:a16="http://schemas.microsoft.com/office/drawing/2014/main" id="{6B4B266C-6375-4919-9587-2DFF70C9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Small plant growing on soil">
            <a:extLst>
              <a:ext uri="{FF2B5EF4-FFF2-40B4-BE49-F238E27FC236}">
                <a16:creationId xmlns:a16="http://schemas.microsoft.com/office/drawing/2014/main" id="{C8CF5E56-32D4-F89D-CA94-3A053EE54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5" name="Rectangle 87">
            <a:extLst>
              <a:ext uri="{FF2B5EF4-FFF2-40B4-BE49-F238E27FC236}">
                <a16:creationId xmlns:a16="http://schemas.microsoft.com/office/drawing/2014/main" id="{5FDFDEE5-CD3A-4491-B5B9-1C26CE2D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B28A6-DBEE-792A-5D77-70FAE912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3848671"/>
            <a:ext cx="5474257" cy="236105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 &amp; IMPROVEMENTS</a:t>
            </a:r>
          </a:p>
        </p:txBody>
      </p:sp>
      <p:sp useBgFill="1">
        <p:nvSpPr>
          <p:cNvPr id="96" name="Rectangle 89">
            <a:extLst>
              <a:ext uri="{FF2B5EF4-FFF2-40B4-BE49-F238E27FC236}">
                <a16:creationId xmlns:a16="http://schemas.microsoft.com/office/drawing/2014/main" id="{0CC2A778-6563-4E7B-A13B-0495A962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16D2114D-230C-4349-B9F3-ED002BB0B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8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93C6E-EE80-B73E-EE45-60900A244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0521" y="858983"/>
            <a:ext cx="5683789" cy="1599545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>
                <a:solidFill>
                  <a:schemeClr val="bg1"/>
                </a:solidFill>
              </a:rPr>
              <a:t>5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FUTURE SCOPE &amp; IMPROVEMENTS</a:t>
            </a:r>
          </a:p>
        </p:txBody>
      </p:sp>
      <p:pic>
        <p:nvPicPr>
          <p:cNvPr id="5" name="Picture 4" descr="Plant and roots">
            <a:extLst>
              <a:ext uri="{FF2B5EF4-FFF2-40B4-BE49-F238E27FC236}">
                <a16:creationId xmlns:a16="http://schemas.microsoft.com/office/drawing/2014/main" id="{5A8700BA-5B4F-6474-8DA7-8F069EEA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" r="9975" b="-2"/>
          <a:stretch/>
        </p:blipFill>
        <p:spPr>
          <a:xfrm>
            <a:off x="-1" y="276044"/>
            <a:ext cx="5073577" cy="658195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398F0D-E833-B95D-D16A-1DA8BBEDB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582" y="2544414"/>
            <a:ext cx="3968783" cy="36956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1.Converting into microservices architecture.</a:t>
            </a:r>
          </a:p>
          <a:p>
            <a:pPr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2.D</a:t>
            </a:r>
            <a:r>
              <a:rPr lang="en-US" sz="20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eploying full dataset with models in AWS cloud platform.</a:t>
            </a:r>
          </a:p>
          <a:p>
            <a:pPr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3.Improving Chatbot.</a:t>
            </a:r>
          </a:p>
          <a:p>
            <a:pPr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4.Creating mobile application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650F81D8-60BF-43DE-9145-74AB655E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Green seedling sprouting on the earth">
            <a:extLst>
              <a:ext uri="{FF2B5EF4-FFF2-40B4-BE49-F238E27FC236}">
                <a16:creationId xmlns:a16="http://schemas.microsoft.com/office/drawing/2014/main" id="{A658A467-FAF1-36A8-B3BE-A582A10A2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4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647BDDE-2A1A-457C-BEC0-E40FDB36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3712191"/>
            <a:ext cx="12192000" cy="3145807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CFD7D-FD9B-865D-74A7-41D0EDA1F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558413"/>
            <a:ext cx="7131084" cy="472556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1.INTRODUCTION</a:t>
            </a:r>
            <a:b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EDA PRESENTATION</a:t>
            </a:r>
            <a:b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MPLEMENTATION</a:t>
            </a:r>
            <a:b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b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 &amp;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89846-D214-727A-88F8-6F3DA6832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1661276"/>
            <a:ext cx="4755046" cy="3622700"/>
          </a:xfrm>
        </p:spPr>
        <p:txBody>
          <a:bodyPr anchor="b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928481"/>
            <a:ext cx="12192000" cy="939092"/>
          </a:xfrm>
          <a:prstGeom prst="rect">
            <a:avLst/>
          </a:prstGeom>
          <a:ln>
            <a:noFill/>
          </a:ln>
          <a:effectLst>
            <a:outerShdw blurRad="203200" dist="101600" dir="121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9357EB-7D54-4539-B1CD-2F21C5F2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725878" y="6088919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4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7" name="Rectangle 267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ectangle 269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81" name="Rectangle 271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3" name="Rectangle 273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2" name="Rectangle 28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9E042-D0EC-4EEB-B288-A081450C2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582" y="207035"/>
            <a:ext cx="3968783" cy="95753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pic>
        <p:nvPicPr>
          <p:cNvPr id="225" name="Picture 224" descr="Leaf skeleton on green tone background">
            <a:extLst>
              <a:ext uri="{FF2B5EF4-FFF2-40B4-BE49-F238E27FC236}">
                <a16:creationId xmlns:a16="http://schemas.microsoft.com/office/drawing/2014/main" id="{386C4C78-484B-835D-6DC6-30F5A8F85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2" r="20438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DED22F-9E5A-7D15-1B98-A16A01D25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857" y="1035171"/>
            <a:ext cx="3968783" cy="53915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conclusion, We experimented with various convolutional neural network (CNN) architectures, including ResNet50, VGG16,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AlexNet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After comparing their performance, we found that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yielded the best accuracy with fewer epochs and less training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time.By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 achieved higher accuracy in my task compared to the other pretrained models. Additionally, we also noticed that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required fewer epochs to reach convergence, meaning it reached optimal performance faster. Furthermore, the training process with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took less time, which can be beneficial when working with large datasets or limited computing resources. Overall, the combination of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MobileNet's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high accuracy, faster convergence, and shorter training time makes it an efficient choice for my specific task.</a:t>
            </a:r>
          </a:p>
          <a:p>
            <a:pPr algn="just">
              <a:lnSpc>
                <a:spcPct val="100000"/>
              </a:lnSpc>
            </a:pPr>
            <a:endParaRPr lang="en-US" sz="1000" dirty="0"/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9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A hand touching a small plant">
            <a:extLst>
              <a:ext uri="{FF2B5EF4-FFF2-40B4-BE49-F238E27FC236}">
                <a16:creationId xmlns:a16="http://schemas.microsoft.com/office/drawing/2014/main" id="{A5E45003-0875-0A29-3E8D-8DABADC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1" b="5540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99A5CC-0C1D-3BB3-D9E3-A2C83F669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3545918"/>
            <a:ext cx="4755046" cy="1738058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5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Slide Background">
            <a:extLst>
              <a:ext uri="{FF2B5EF4-FFF2-40B4-BE49-F238E27FC236}">
                <a16:creationId xmlns:a16="http://schemas.microsoft.com/office/drawing/2014/main" id="{6B4B266C-6375-4919-9587-2DFF70C9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Small plant growing on soil">
            <a:extLst>
              <a:ext uri="{FF2B5EF4-FFF2-40B4-BE49-F238E27FC236}">
                <a16:creationId xmlns:a16="http://schemas.microsoft.com/office/drawing/2014/main" id="{C8CF5E56-32D4-F89D-CA94-3A053EE54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5" name="Rectangle 87">
            <a:extLst>
              <a:ext uri="{FF2B5EF4-FFF2-40B4-BE49-F238E27FC236}">
                <a16:creationId xmlns:a16="http://schemas.microsoft.com/office/drawing/2014/main" id="{5FDFDEE5-CD3A-4491-B5B9-1C26CE2D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B28A6-DBEE-792A-5D77-70FAE912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3848671"/>
            <a:ext cx="6889544" cy="2361059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 INTRODUCTION </a:t>
            </a:r>
            <a:b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AND </a:t>
            </a:r>
            <a:b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PROBLEM STATEMENT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 useBgFill="1">
        <p:nvSpPr>
          <p:cNvPr id="96" name="Rectangle 89">
            <a:extLst>
              <a:ext uri="{FF2B5EF4-FFF2-40B4-BE49-F238E27FC236}">
                <a16:creationId xmlns:a16="http://schemas.microsoft.com/office/drawing/2014/main" id="{0CC2A778-6563-4E7B-A13B-0495A962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16D2114D-230C-4349-B9F3-ED002BB0B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26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33D2A-D9A7-36D2-A834-24FDFBF50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106" y="-327804"/>
            <a:ext cx="4779259" cy="1617628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</a:t>
            </a:r>
          </a:p>
        </p:txBody>
      </p:sp>
      <p:pic>
        <p:nvPicPr>
          <p:cNvPr id="4" name="Graphic 3" descr="Plant">
            <a:extLst>
              <a:ext uri="{FF2B5EF4-FFF2-40B4-BE49-F238E27FC236}">
                <a16:creationId xmlns:a16="http://schemas.microsoft.com/office/drawing/2014/main" id="{EB6BFE38-49BB-41F1-0DAC-86036C28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96" y="953872"/>
            <a:ext cx="3933645" cy="495025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D178B83-54ED-BA2D-BD06-2CE3A1373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5552" y="1289824"/>
            <a:ext cx="6171813" cy="495025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 diseases can cause significant damage to crops, leading to financial losses for farmers.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 Develop a machine learning model that can accurately classify plant diseases from images, allowing farmers to take preventive measures early on.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OBJECTIVES: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1.To identify the plant disease. 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2.To classify the plant disease. 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3.To predict the severity of the plant disease.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4.To track the spread of the plant disease.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5.To develop new treatments for plant diseases.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1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8800E-B67B-D66C-7C65-9DA967416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582" y="858983"/>
            <a:ext cx="3968783" cy="1168225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CONSTRAINTS</a:t>
            </a:r>
            <a:br>
              <a:rPr lang="en-US" dirty="0">
                <a:latin typeface="Calibri" panose="020F0502020204030204" charset="0"/>
                <a:cs typeface="Calibri" panose="020F0502020204030204" charset="0"/>
              </a:rPr>
            </a:br>
            <a:endParaRPr lang="en-US" dirty="0"/>
          </a:p>
        </p:txBody>
      </p:sp>
      <p:pic>
        <p:nvPicPr>
          <p:cNvPr id="103" name="Picture 102" descr="Small plant in a pot">
            <a:extLst>
              <a:ext uri="{FF2B5EF4-FFF2-40B4-BE49-F238E27FC236}">
                <a16:creationId xmlns:a16="http://schemas.microsoft.com/office/drawing/2014/main" id="{C4B3E9E2-BFE9-1FC9-FEFC-F2E35AC18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5" r="10315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F635FF-D4D7-0E31-0423-DEA743F17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582" y="2777706"/>
            <a:ext cx="3968783" cy="34623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100000"/>
              </a:lnSpc>
            </a:pPr>
            <a:endParaRPr lang="en-US" sz="1700" dirty="0"/>
          </a:p>
          <a:p>
            <a:pPr lvl="1" algn="l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1.Accuracy</a:t>
            </a:r>
          </a:p>
          <a:p>
            <a:pPr marL="457200" lvl="1" algn="l"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2.Computational Resources</a:t>
            </a:r>
          </a:p>
          <a:p>
            <a:pPr marL="457200" lvl="1" algn="l"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3.Generalization</a:t>
            </a:r>
          </a:p>
          <a:p>
            <a:pPr marL="457200" lvl="1" algn="l"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4.Interpretability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4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DEAF6-FFF8-B0D3-9EBE-985040A93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582" y="858983"/>
            <a:ext cx="3968783" cy="1280368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ROADMAP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Falling autumn leaf">
            <a:extLst>
              <a:ext uri="{FF2B5EF4-FFF2-40B4-BE49-F238E27FC236}">
                <a16:creationId xmlns:a16="http://schemas.microsoft.com/office/drawing/2014/main" id="{B404DACA-7298-9712-DE61-233C3640A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3" r="-2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AD1B18-E98E-A6A4-B1DB-2C83701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582" y="2544414"/>
            <a:ext cx="3968783" cy="369566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1.Data collection</a:t>
            </a:r>
          </a:p>
          <a:p>
            <a:pPr marL="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2.Data preprocessing</a:t>
            </a:r>
          </a:p>
          <a:p>
            <a:pPr marL="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3.Model training</a:t>
            </a:r>
          </a:p>
          <a:p>
            <a:pPr marL="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4.Model evaluation</a:t>
            </a:r>
          </a:p>
          <a:p>
            <a:pPr marL="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5.Model deployment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F767-A150-26F7-491B-C5945195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703118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Content Placeholder 3" descr="Screenshot (84)">
            <a:extLst>
              <a:ext uri="{FF2B5EF4-FFF2-40B4-BE49-F238E27FC236}">
                <a16:creationId xmlns:a16="http://schemas.microsoft.com/office/drawing/2014/main" id="{3EF59D9F-4BC7-1C54-2D04-A69A1C2CA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015" t="26616" r="16237" b="9324"/>
          <a:stretch>
            <a:fillRect/>
          </a:stretch>
        </p:blipFill>
        <p:spPr>
          <a:xfrm>
            <a:off x="171450" y="1562102"/>
            <a:ext cx="11649075" cy="44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7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86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88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9" name="Rectangle 90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92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94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96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Hand touching plant">
            <a:extLst>
              <a:ext uri="{FF2B5EF4-FFF2-40B4-BE49-F238E27FC236}">
                <a16:creationId xmlns:a16="http://schemas.microsoft.com/office/drawing/2014/main" id="{9C1B9A14-1477-1955-F5E6-4E3960806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4" r="41900" b="-2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24" name="Rectangle 10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D8EB-E272-A211-4DAB-E632026FF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6552" y="232912"/>
            <a:ext cx="5400754" cy="854016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APPROACH</a:t>
            </a:r>
            <a:b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BA91F-92C9-2CD5-86E8-358A1B67E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6552" y="1086928"/>
            <a:ext cx="6147298" cy="553816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pursuit of plant disease classification, we have explored different models, including convolutional neural networks (CNNs), with a particular focus on </a:t>
            </a:r>
            <a:r>
              <a:rPr lang="en-US" altLang="zh-CN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VGG16.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CNNs are specialized deep learning algorithms for image classification, enabling them to recognize patterns and categorize images accordingly.</a:t>
            </a:r>
          </a:p>
          <a:p>
            <a:pPr>
              <a:lnSpc>
                <a:spcPct val="100000"/>
              </a:lnSpc>
            </a:pPr>
            <a:r>
              <a:rPr lang="en-US" altLang="zh-CN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powerful CNN architecture, excels in capturing long-range dependencies within images, making it ideal for complex or diverse plant disease classification tasks.</a:t>
            </a:r>
          </a:p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VGG16, another effective CNN model, specializes in learning local features in images, making it well-suited for classifying detailed or simpler plant disease images.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considering and experimenting with these CNN models, we aim to devise an optimal approach for accurate plant disease classification.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cxnSp>
        <p:nvCxnSpPr>
          <p:cNvPr id="125" name="Straight Connector 10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2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Slide Background">
            <a:extLst>
              <a:ext uri="{FF2B5EF4-FFF2-40B4-BE49-F238E27FC236}">
                <a16:creationId xmlns:a16="http://schemas.microsoft.com/office/drawing/2014/main" id="{6B4B266C-6375-4919-9587-2DFF70C9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Small plant growing on soil">
            <a:extLst>
              <a:ext uri="{FF2B5EF4-FFF2-40B4-BE49-F238E27FC236}">
                <a16:creationId xmlns:a16="http://schemas.microsoft.com/office/drawing/2014/main" id="{C8CF5E56-32D4-F89D-CA94-3A053EE54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5" name="Rectangle 87">
            <a:extLst>
              <a:ext uri="{FF2B5EF4-FFF2-40B4-BE49-F238E27FC236}">
                <a16:creationId xmlns:a16="http://schemas.microsoft.com/office/drawing/2014/main" id="{5FDFDEE5-CD3A-4491-B5B9-1C26CE2D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B28A6-DBEE-792A-5D77-70FAE912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3848671"/>
            <a:ext cx="6475476" cy="2361059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EDA PRESENTATION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 useBgFill="1">
        <p:nvSpPr>
          <p:cNvPr id="96" name="Rectangle 89">
            <a:extLst>
              <a:ext uri="{FF2B5EF4-FFF2-40B4-BE49-F238E27FC236}">
                <a16:creationId xmlns:a16="http://schemas.microsoft.com/office/drawing/2014/main" id="{0CC2A778-6563-4E7B-A13B-0495A962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16D2114D-230C-4349-B9F3-ED002BB0B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4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3E3423"/>
      </a:dk2>
      <a:lt2>
        <a:srgbClr val="E8E2E6"/>
      </a:lt2>
      <a:accent1>
        <a:srgbClr val="47B56A"/>
      </a:accent1>
      <a:accent2>
        <a:srgbClr val="47B13B"/>
      </a:accent2>
      <a:accent3>
        <a:srgbClr val="7DB045"/>
      </a:accent3>
      <a:accent4>
        <a:srgbClr val="A0A737"/>
      </a:accent4>
      <a:accent5>
        <a:srgbClr val="C3994D"/>
      </a:accent5>
      <a:accent6>
        <a:srgbClr val="B1563B"/>
      </a:accent6>
      <a:hlink>
        <a:srgbClr val="938131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evelVTI">
  <a:themeElements>
    <a:clrScheme name="AnalogousFromDarkSeedLeftStep">
      <a:dk1>
        <a:srgbClr val="000000"/>
      </a:dk1>
      <a:lt1>
        <a:srgbClr val="FFFFFF"/>
      </a:lt1>
      <a:dk2>
        <a:srgbClr val="3E3423"/>
      </a:dk2>
      <a:lt2>
        <a:srgbClr val="E8E2E6"/>
      </a:lt2>
      <a:accent1>
        <a:srgbClr val="47B56A"/>
      </a:accent1>
      <a:accent2>
        <a:srgbClr val="47B13B"/>
      </a:accent2>
      <a:accent3>
        <a:srgbClr val="7DB045"/>
      </a:accent3>
      <a:accent4>
        <a:srgbClr val="A0A737"/>
      </a:accent4>
      <a:accent5>
        <a:srgbClr val="C3994D"/>
      </a:accent5>
      <a:accent6>
        <a:srgbClr val="B1563B"/>
      </a:accent6>
      <a:hlink>
        <a:srgbClr val="938131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972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Arial</vt:lpstr>
      <vt:lpstr>Bierstadt</vt:lpstr>
      <vt:lpstr>Calibri</vt:lpstr>
      <vt:lpstr>Wingdings</vt:lpstr>
      <vt:lpstr>BevelVTI</vt:lpstr>
      <vt:lpstr>Office 主题​​</vt:lpstr>
      <vt:lpstr>1_BevelVTI</vt:lpstr>
      <vt:lpstr>Mid Project Submission  PLANT DISEASE CLASSIFICATION    BY: NEURAL NINJAS </vt:lpstr>
      <vt:lpstr>1.INTRODUCTION 2. EDA PRESENTATION 3.IMPLEMENTATION 4. RESULTS 5. FUTURE SCOPE &amp; IMPROVEMENTS</vt:lpstr>
      <vt:lpstr>1.  INTRODUCTION        AND       PROBLEM STATEMENT</vt:lpstr>
      <vt:lpstr>PROBLEM STATEMENT</vt:lpstr>
      <vt:lpstr>CONSTRAINTS </vt:lpstr>
      <vt:lpstr>ROADMAP</vt:lpstr>
      <vt:lpstr>ARCHITECTURE</vt:lpstr>
      <vt:lpstr>PROPOSED APPROACH </vt:lpstr>
      <vt:lpstr>2. EDA PRESENTATION</vt:lpstr>
      <vt:lpstr> DATASET OVERVIEW AND CHARACTERISTICS </vt:lpstr>
      <vt:lpstr>       IMAGE SIZE DISTRIBUTION </vt:lpstr>
      <vt:lpstr> TEXTURE ANALYSIS IN IMAGE QUALITY ASSESSMENT</vt:lpstr>
      <vt:lpstr>Object Detection using Pre-trained Model</vt:lpstr>
      <vt:lpstr>3. RESULTS</vt:lpstr>
      <vt:lpstr>RESULTS</vt:lpstr>
      <vt:lpstr>PROTOTYPE</vt:lpstr>
      <vt:lpstr>PLANT CHAT BOT</vt:lpstr>
      <vt:lpstr>5. FUTURE SCOPE &amp; IMPROVEMENTS</vt:lpstr>
      <vt:lpstr>5. FUTURE SCOPE &amp; IMPROVEMENTS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Classification    By: Neural Ninjas</dc:title>
  <dc:creator>masna ashraf</dc:creator>
  <cp:lastModifiedBy>masna ashraf</cp:lastModifiedBy>
  <cp:revision>122</cp:revision>
  <dcterms:created xsi:type="dcterms:W3CDTF">2023-06-02T13:01:44Z</dcterms:created>
  <dcterms:modified xsi:type="dcterms:W3CDTF">2023-06-02T21:22:32Z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2023-06-02T13:04:29Z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0f488f48-a0bc-4d76-89b3-1bb1243ee85f</vt:lpwstr>
  </property>
  <property fmtid="{D5CDD505-2E9C-101B-9397-08002B2CF9AE}" pid="7" name="MSIP_Label_defa4170-0d19-0005-0004-bc88714345d2_ActionId">
    <vt:lpwstr>fa84c3f3-1bb9-4a8a-a440-325e3132008d</vt:lpwstr>
  </property>
  <property fmtid="{D5CDD505-2E9C-101B-9397-08002B2CF9AE}" pid="8" name="MSIP_Label_defa4170-0d19-0005-0004-bc88714345d2_ContentBits">
    <vt:lpwstr>0</vt:lpwstr>
  </property>
</Properties>
</file>